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0" r:id="rId2"/>
    <p:sldId id="327" r:id="rId3"/>
    <p:sldId id="297" r:id="rId4"/>
    <p:sldId id="298" r:id="rId5"/>
    <p:sldId id="328" r:id="rId6"/>
    <p:sldId id="329" r:id="rId7"/>
    <p:sldId id="330" r:id="rId8"/>
    <p:sldId id="293" r:id="rId9"/>
    <p:sldId id="316" r:id="rId10"/>
    <p:sldId id="317" r:id="rId11"/>
    <p:sldId id="318" r:id="rId12"/>
    <p:sldId id="320" r:id="rId13"/>
    <p:sldId id="325" r:id="rId14"/>
    <p:sldId id="332" r:id="rId15"/>
    <p:sldId id="334" r:id="rId16"/>
    <p:sldId id="324" r:id="rId1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195" autoAdjust="0"/>
  </p:normalViewPr>
  <p:slideViewPr>
    <p:cSldViewPr>
      <p:cViewPr>
        <p:scale>
          <a:sx n="110" d="100"/>
          <a:sy n="110" d="100"/>
        </p:scale>
        <p:origin x="-174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CS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  <c:pt idx="9">
                  <c:v>VLASTITI IZVORI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8.8060676846677705E-2</c:v>
                </c:pt>
                <c:pt idx="1">
                  <c:v>0.15648945431811004</c:v>
                </c:pt>
                <c:pt idx="2">
                  <c:v>1.4480117786861821E-2</c:v>
                </c:pt>
                <c:pt idx="3">
                  <c:v>9.384305165275518E-2</c:v>
                </c:pt>
                <c:pt idx="4">
                  <c:v>7.5715041251499193E-2</c:v>
                </c:pt>
                <c:pt idx="5">
                  <c:v>0.54072886186820723</c:v>
                </c:pt>
                <c:pt idx="6">
                  <c:v>7.7141125095146529E-4</c:v>
                </c:pt>
                <c:pt idx="7">
                  <c:v>1.3670659321479224E-3</c:v>
                </c:pt>
                <c:pt idx="8">
                  <c:v>4.2347788836271964E-3</c:v>
                </c:pt>
                <c:pt idx="9">
                  <c:v>2.4309673153526001E-2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000726415013761"/>
          <c:y val="0"/>
          <c:w val="0.3999927358498665"/>
          <c:h val="0.99999662199695016"/>
        </c:manualLayout>
      </c:layout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  <c:dispBlanksAs val="zero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txPr>
        <a:bodyPr/>
        <a:lstStyle/>
        <a:p>
          <a:pPr>
            <a:defRPr sz="800"/>
          </a:pPr>
          <a:endParaRPr lang="sr-Latn-CS"/>
        </a:p>
      </c:txPr>
    </c:legend>
    <c:plotVisOnly val="1"/>
    <c:dispBlanksAs val="zero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CS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PROIZV. DUG. IMOVINE</c:v>
                </c:pt>
                <c:pt idx="8">
                  <c:v>RASHODI ZA DODATNA ULAGANJA NA NEFIN. IM.</c:v>
                </c:pt>
                <c:pt idx="9">
                  <c:v>IZDACI ZA FIN. IMOVINU I OTPLATU ZAJMOVA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0.46790000000000032</c:v>
                </c:pt>
                <c:pt idx="1">
                  <c:v>0.39030000000000054</c:v>
                </c:pt>
                <c:pt idx="2">
                  <c:v>1.8000000000000039E-3</c:v>
                </c:pt>
                <c:pt idx="3">
                  <c:v>3.5000000000000066E-3</c:v>
                </c:pt>
                <c:pt idx="4">
                  <c:v>1.6199999999999999E-2</c:v>
                </c:pt>
                <c:pt idx="5">
                  <c:v>1.9400000000000028E-2</c:v>
                </c:pt>
                <c:pt idx="6">
                  <c:v>3.0700000000000012E-2</c:v>
                </c:pt>
                <c:pt idx="7">
                  <c:v>4.8400000000000033E-2</c:v>
                </c:pt>
                <c:pt idx="8">
                  <c:v>1.9300000000000025E-2</c:v>
                </c:pt>
                <c:pt idx="9">
                  <c:v>2.4000000000000046E-3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9999273584986683"/>
          <c:h val="0.99999662199694983"/>
        </c:manualLayout>
      </c:layout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  <c:dispBlanksAs val="zero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10570576483565371"/>
          <c:y val="0.13724727753561194"/>
          <c:w val="0.72584668171790356"/>
          <c:h val="0.74302807350907973"/>
        </c:manualLayout>
      </c:layout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1">
                  <c:v>84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4797320</c:v>
                </c:pt>
                <c:pt idx="1">
                  <c:v>0</c:v>
                </c:pt>
                <c:pt idx="2">
                  <c:v>3185377</c:v>
                </c:pt>
                <c:pt idx="3">
                  <c:v>800775</c:v>
                </c:pt>
                <c:pt idx="4">
                  <c:v>148440</c:v>
                </c:pt>
                <c:pt idx="5">
                  <c:v>0</c:v>
                </c:pt>
                <c:pt idx="6">
                  <c:v>0</c:v>
                </c:pt>
                <c:pt idx="7">
                  <c:v>10721341</c:v>
                </c:pt>
                <c:pt idx="8">
                  <c:v>10521728</c:v>
                </c:pt>
                <c:pt idx="9">
                  <c:v>93027644</c:v>
                </c:pt>
                <c:pt idx="10">
                  <c:v>66238744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1">
                  <c:v>84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13488279</c:v>
                </c:pt>
                <c:pt idx="1">
                  <c:v>0</c:v>
                </c:pt>
                <c:pt idx="2">
                  <c:v>0</c:v>
                </c:pt>
                <c:pt idx="3">
                  <c:v>227454</c:v>
                </c:pt>
                <c:pt idx="4">
                  <c:v>431811</c:v>
                </c:pt>
                <c:pt idx="5">
                  <c:v>406733199</c:v>
                </c:pt>
                <c:pt idx="6">
                  <c:v>56952427</c:v>
                </c:pt>
                <c:pt idx="7">
                  <c:v>59836957</c:v>
                </c:pt>
                <c:pt idx="8">
                  <c:v>370135</c:v>
                </c:pt>
                <c:pt idx="9">
                  <c:v>24682840</c:v>
                </c:pt>
                <c:pt idx="10">
                  <c:v>0</c:v>
                </c:pt>
              </c:numCache>
            </c:numRef>
          </c:val>
        </c:ser>
        <c:overlap val="100"/>
        <c:axId val="134760704"/>
        <c:axId val="134770688"/>
      </c:barChart>
      <c:catAx>
        <c:axId val="134760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sr-Latn-CS"/>
          </a:p>
        </c:txPr>
        <c:crossAx val="134770688"/>
        <c:crossesAt val="0"/>
        <c:auto val="1"/>
        <c:lblAlgn val="ctr"/>
        <c:lblOffset val="100"/>
      </c:catAx>
      <c:valAx>
        <c:axId val="134770688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000" b="1"/>
            </a:pPr>
            <a:endParaRPr lang="sr-Latn-CS"/>
          </a:p>
        </c:txPr>
        <c:crossAx val="13476070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/>
      <c:txPr>
        <a:bodyPr/>
        <a:lstStyle/>
        <a:p>
          <a:pPr>
            <a:defRPr sz="1000" b="1"/>
          </a:pPr>
          <a:endParaRPr lang="sr-Latn-CS"/>
        </a:p>
      </c:txPr>
    </c:legend>
    <c:plotVisOnly val="1"/>
    <c:dispBlanksAs val="gap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10570576483565371"/>
          <c:y val="0.13724727753561194"/>
          <c:w val="0.72584668171790356"/>
          <c:h val="0.74302807350907973"/>
        </c:manualLayout>
      </c:layout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1408054</c:v>
                </c:pt>
                <c:pt idx="1">
                  <c:v>8843626</c:v>
                </c:pt>
                <c:pt idx="2">
                  <c:v>20401042</c:v>
                </c:pt>
                <c:pt idx="3">
                  <c:v>27500</c:v>
                </c:pt>
                <c:pt idx="4">
                  <c:v>20998526</c:v>
                </c:pt>
                <c:pt idx="5">
                  <c:v>14062827</c:v>
                </c:pt>
                <c:pt idx="6">
                  <c:v>11953844</c:v>
                </c:pt>
                <c:pt idx="7">
                  <c:v>2567886</c:v>
                </c:pt>
                <c:pt idx="8">
                  <c:v>807209</c:v>
                </c:pt>
                <c:pt idx="9">
                  <c:v>73152515</c:v>
                </c:pt>
                <c:pt idx="10">
                  <c:v>32227729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346755</c:v>
                </c:pt>
                <c:pt idx="1">
                  <c:v>5380942</c:v>
                </c:pt>
                <c:pt idx="2">
                  <c:v>15293792</c:v>
                </c:pt>
                <c:pt idx="3">
                  <c:v>41121</c:v>
                </c:pt>
                <c:pt idx="4">
                  <c:v>1627080</c:v>
                </c:pt>
                <c:pt idx="5">
                  <c:v>223590</c:v>
                </c:pt>
                <c:pt idx="6">
                  <c:v>0</c:v>
                </c:pt>
                <c:pt idx="7">
                  <c:v>0</c:v>
                </c:pt>
                <c:pt idx="8">
                  <c:v>483624</c:v>
                </c:pt>
                <c:pt idx="9">
                  <c:v>214416173</c:v>
                </c:pt>
                <c:pt idx="10">
                  <c:v>312538302</c:v>
                </c:pt>
              </c:numCache>
            </c:numRef>
          </c:val>
        </c:ser>
        <c:overlap val="100"/>
        <c:axId val="135512064"/>
        <c:axId val="135513600"/>
      </c:barChart>
      <c:catAx>
        <c:axId val="135512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sr-Latn-CS"/>
          </a:p>
        </c:txPr>
        <c:crossAx val="135513600"/>
        <c:crossesAt val="0"/>
        <c:auto val="1"/>
        <c:lblAlgn val="ctr"/>
        <c:lblOffset val="100"/>
      </c:catAx>
      <c:valAx>
        <c:axId val="135513600"/>
        <c:scaling>
          <c:orientation val="minMax"/>
          <c:max val="500000000"/>
          <c:min val="0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000" b="1"/>
            </a:pPr>
            <a:endParaRPr lang="sr-Latn-CS"/>
          </a:p>
        </c:txPr>
        <c:crossAx val="13551206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33E-2"/>
        </c:manualLayout>
      </c:layout>
      <c:txPr>
        <a:bodyPr/>
        <a:lstStyle/>
        <a:p>
          <a:pPr>
            <a:defRPr sz="1000" b="1"/>
          </a:pPr>
          <a:endParaRPr lang="sr-Latn-CS"/>
        </a:p>
      </c:txPr>
    </c:legend>
    <c:plotVisOnly val="1"/>
    <c:dispBlanksAs val="gap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37"/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Pravni i zajednički poslovi ( mil)</c:v>
                </c:pt>
                <c:pt idx="1">
                  <c:v>9. Razvoj i europski procesi (mil)</c:v>
                </c:pt>
                <c:pt idx="2">
                  <c:v>8. More i turizam ( mil)</c:v>
                </c:pt>
                <c:pt idx="3">
                  <c:v>7. Poljoprivreda ( mil)</c:v>
                </c:pt>
                <c:pt idx="4">
                  <c:v>6. Gospodarstvo (1 mil)</c:v>
                </c:pt>
                <c:pt idx="5">
                  <c:v>5. Prostorno uređenje, zaštita okol. i kom. poslovi (mil)</c:v>
                </c:pt>
                <c:pt idx="6">
                  <c:v>4. Zdravstvo i socijalna skrb (mil)</c:v>
                </c:pt>
                <c:pt idx="7">
                  <c:v>3. Društvene djelatnosti (mil)</c:v>
                </c:pt>
                <c:pt idx="8">
                  <c:v>2. Proračun i financije (mil)</c:v>
                </c:pt>
                <c:pt idx="9">
                  <c:v>1. Ured župana (mil)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9.3000000000000149E-3</c:v>
                </c:pt>
                <c:pt idx="1">
                  <c:v>3.8399999999999997E-2</c:v>
                </c:pt>
                <c:pt idx="2">
                  <c:v>7.9000000000000112E-3</c:v>
                </c:pt>
                <c:pt idx="3">
                  <c:v>9.7000000000000003E-3</c:v>
                </c:pt>
                <c:pt idx="4">
                  <c:v>7.9000000000000112E-3</c:v>
                </c:pt>
                <c:pt idx="5">
                  <c:v>9.7000000000000003E-3</c:v>
                </c:pt>
                <c:pt idx="6">
                  <c:v>0.73420000000000063</c:v>
                </c:pt>
                <c:pt idx="7">
                  <c:v>0.15060000000000001</c:v>
                </c:pt>
                <c:pt idx="8">
                  <c:v>2.9500000000000002E-2</c:v>
                </c:pt>
                <c:pt idx="9">
                  <c:v>2.8000000000000026E-3</c:v>
                </c:pt>
              </c:numCache>
            </c:numRef>
          </c:val>
        </c:ser>
        <c:dLbls>
          <c:showVal val="1"/>
        </c:dLbls>
        <c:gapWidth val="75"/>
        <c:axId val="136107520"/>
        <c:axId val="136109056"/>
      </c:barChart>
      <c:catAx>
        <c:axId val="136107520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  <c:crossAx val="136109056"/>
        <c:crosses val="autoZero"/>
        <c:auto val="1"/>
        <c:lblAlgn val="ctr"/>
        <c:lblOffset val="100"/>
      </c:catAx>
      <c:valAx>
        <c:axId val="136109056"/>
        <c:scaling>
          <c:orientation val="minMax"/>
        </c:scaling>
        <c:delete val="1"/>
        <c:axPos val="b"/>
        <c:numFmt formatCode="0.00%" sourceLinked="1"/>
        <c:majorTickMark val="none"/>
        <c:tickLblPos val="none"/>
        <c:crossAx val="1361075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37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CS"/>
              </a:p>
            </c:txP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Zaštita okoliša ( mil)</c:v>
                </c:pt>
                <c:pt idx="1">
                  <c:v>Socijalna zaštita ( mil)</c:v>
                </c:pt>
                <c:pt idx="2">
                  <c:v>Ekonomski poslovi ( mil)</c:v>
                </c:pt>
                <c:pt idx="3">
                  <c:v>Rekreacija, kultura i religija ( mil)</c:v>
                </c:pt>
                <c:pt idx="4">
                  <c:v>Zdravstvo (mil)</c:v>
                </c:pt>
                <c:pt idx="5">
                  <c:v>Usluge unapređ. stan. i zajednice ( mil)</c:v>
                </c:pt>
                <c:pt idx="6">
                  <c:v>Opće javne usluge (mil)</c:v>
                </c:pt>
                <c:pt idx="7">
                  <c:v>Obrazovanje ( mil)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6.2000000000000076E-3</c:v>
                </c:pt>
                <c:pt idx="1">
                  <c:v>2.9600000000000001E-2</c:v>
                </c:pt>
                <c:pt idx="2">
                  <c:v>1.9199999999999998E-2</c:v>
                </c:pt>
                <c:pt idx="3">
                  <c:v>2.1000000000000012E-2</c:v>
                </c:pt>
                <c:pt idx="4">
                  <c:v>0.70460000000000078</c:v>
                </c:pt>
                <c:pt idx="5">
                  <c:v>6.2300000000000064E-2</c:v>
                </c:pt>
                <c:pt idx="6">
                  <c:v>4.1800000000000004E-2</c:v>
                </c:pt>
                <c:pt idx="7">
                  <c:v>0.1153</c:v>
                </c:pt>
              </c:numCache>
            </c:numRef>
          </c:val>
        </c:ser>
        <c:dLbls>
          <c:showVal val="1"/>
        </c:dLbls>
        <c:overlap val="-25"/>
        <c:axId val="124971264"/>
        <c:axId val="136253440"/>
      </c:barChart>
      <c:catAx>
        <c:axId val="12497126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  <c:crossAx val="136253440"/>
        <c:crosses val="autoZero"/>
        <c:auto val="1"/>
        <c:lblAlgn val="ctr"/>
        <c:lblOffset val="100"/>
      </c:catAx>
      <c:valAx>
        <c:axId val="136253440"/>
        <c:scaling>
          <c:orientation val="minMax"/>
        </c:scaling>
        <c:delete val="1"/>
        <c:axPos val="b"/>
        <c:numFmt formatCode="0.00%" sourceLinked="1"/>
        <c:tickLblPos val="none"/>
        <c:crossAx val="124971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9.8654028862694546E-2"/>
          <c:y val="9.0523191025913025E-2"/>
          <c:w val="0.8754987472656296"/>
          <c:h val="0.78731003794191157"/>
        </c:manualLayout>
      </c:layout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538141.43000000005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">
                  <c:v>309941.69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584609.32999999996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30887.95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47667.02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2.4</c:v>
                </c:pt>
              </c:strCache>
            </c:strRef>
          </c:tx>
          <c:spPr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1">
                  <c:v>259303.76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3.1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2">
                  <c:v>18812630.899999999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Prioritet 4.2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List1!$K$2:$K$5</c:f>
              <c:numCache>
                <c:formatCode>General</c:formatCode>
                <c:ptCount val="4"/>
                <c:pt idx="3">
                  <c:v>10990061.719999995</c:v>
                </c:pt>
              </c:numCache>
            </c:numRef>
          </c:val>
        </c:ser>
        <c:gapWidth val="75"/>
        <c:overlap val="100"/>
        <c:axId val="136988160"/>
        <c:axId val="136989696"/>
      </c:barChart>
      <c:catAx>
        <c:axId val="136988160"/>
        <c:scaling>
          <c:orientation val="minMax"/>
        </c:scaling>
        <c:axPos val="b"/>
        <c:numFmt formatCode="00000" sourceLinked="0"/>
        <c:maj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  <c:crossAx val="136989696"/>
        <c:crosses val="autoZero"/>
        <c:auto val="1"/>
        <c:lblAlgn val="l"/>
        <c:lblOffset val="100"/>
      </c:catAx>
      <c:valAx>
        <c:axId val="136989696"/>
        <c:scaling>
          <c:orientation val="minMax"/>
        </c:scaling>
        <c:axPos val="l"/>
        <c:majorGridlines/>
        <c:minorGridlines/>
        <c:numFmt formatCode="#,##0.00[$kn-41A]" sourceLinked="0"/>
        <c:tickLblPos val="nextTo"/>
        <c:txPr>
          <a:bodyPr/>
          <a:lstStyle/>
          <a:p>
            <a:pPr>
              <a:defRPr b="1"/>
            </a:pPr>
            <a:endParaRPr lang="sr-Latn-CS"/>
          </a:p>
        </c:txPr>
        <c:crossAx val="136988160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89837743124327185"/>
          <c:h val="4.3768421155819429E-2"/>
        </c:manualLayout>
      </c:layout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CS"/>
        </a:p>
      </c:txPr>
    </c:legend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</a:t>
          </a:r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15.392.219,45</a:t>
          </a:r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 kn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736.802.137,69 kn</a:t>
          </a:r>
          <a:endParaRPr lang="hr-HR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752.194.357,14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733.908.788,17 kn</a:t>
          </a:r>
        </a:p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Višak prihoda iz protekle godine                                                       18.285.598,97 kn              </a:t>
          </a:r>
          <a:endParaRPr lang="hr-H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9163DC34-797A-405E-9D8E-41281D81A2DB}" srcId="{3D3E9FBC-FA62-4DD8-A4E9-0540C36874AF}" destId="{879848F8-0A6A-4A74-BFAD-236797ABFB51}" srcOrd="1" destOrd="0" parTransId="{F74ACBD0-CF20-4573-BBF7-FCAD724FDA3F}" sibTransId="{3AD11DD6-C71D-4161-8CBD-E0BD70BC73EF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3AD75EC7-CDA6-47D7-A784-A378733B8DB9}" type="presParOf" srcId="{FB8E0C7F-41E7-4D3A-BC4A-3C1AAC217FA6}" destId="{4D557FCC-7417-4EBD-AFCF-76720DA2F009}" srcOrd="5" destOrd="0" presId="urn:microsoft.com/office/officeart/2005/8/layout/process4"/>
    <dgm:cxn modelId="{D43E22D2-7AB1-499F-B5AD-15DC7951A4B9}" type="presParOf" srcId="{FB8E0C7F-41E7-4D3A-BC4A-3C1AAC217FA6}" destId="{A5988F9C-705B-480E-AEE9-1B4EADCC7B2D}" srcOrd="6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834983"/>
          <a:ext cx="6048671" cy="6202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</a:t>
          </a: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15.392.219,45</a:t>
          </a: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 kn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834983"/>
        <a:ext cx="6048671" cy="620225"/>
      </dsp:txXfrm>
    </dsp:sp>
    <dsp:sp modelId="{B054AC71-C63D-49AD-AFD5-BC663B4D6905}">
      <dsp:nvSpPr>
        <dsp:cNvPr id="0" name=""/>
        <dsp:cNvSpPr/>
      </dsp:nvSpPr>
      <dsp:spPr>
        <a:xfrm rot="10800000">
          <a:off x="0" y="1890380"/>
          <a:ext cx="6048671" cy="953906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736.802.137,69 kn</a:t>
          </a:r>
          <a:endParaRPr lang="hr-HR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0" y="1890380"/>
        <a:ext cx="6048671" cy="953906"/>
      </dsp:txXfrm>
    </dsp:sp>
    <dsp:sp modelId="{07B008A7-B86D-44B6-8308-12A46F7E0156}">
      <dsp:nvSpPr>
        <dsp:cNvPr id="0" name=""/>
        <dsp:cNvSpPr/>
      </dsp:nvSpPr>
      <dsp:spPr>
        <a:xfrm rot="10800000">
          <a:off x="0" y="945777"/>
          <a:ext cx="6048671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752.194.357,14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945777"/>
        <a:ext cx="6048671" cy="953906"/>
      </dsp:txXfrm>
    </dsp:sp>
    <dsp:sp modelId="{034DFE96-C7D7-49CB-BA35-3484CA918C15}">
      <dsp:nvSpPr>
        <dsp:cNvPr id="0" name=""/>
        <dsp:cNvSpPr/>
      </dsp:nvSpPr>
      <dsp:spPr>
        <a:xfrm rot="10800000">
          <a:off x="0" y="1175"/>
          <a:ext cx="6048671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733.908.788,17 kn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Višak prihoda iz protekle godine                                                       18.285.598,97 kn              </a:t>
          </a:r>
          <a:endParaRPr lang="hr-H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175"/>
        <a:ext cx="6048671" cy="953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34451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dirty="0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07899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02.03.2017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2016.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/>
              <a:t>Nacrt prijedloga Godišnjeg izvještaja o izvršenju proračuna Zadarske županije za 2016. godinu razmatran je na 56. sjednici Kolegija župana Zadarske županije 01. ožujka 2017.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ožujak 2017.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700" b="1" dirty="0" smtClean="0"/>
              <a:t>Razvojni projekti u Proračunu Zadarske županije </a:t>
            </a:r>
            <a:br>
              <a:rPr lang="hr-HR" sz="2700" b="1" dirty="0" smtClean="0"/>
            </a:br>
            <a:r>
              <a:rPr lang="hr-HR" sz="2700" b="1" dirty="0" smtClean="0"/>
              <a:t>za 2016.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      848.083,12 kn   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      922.468,06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 18.812.630,90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   10.990.061,72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827584" y="4293096"/>
            <a:ext cx="74168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UKUPNO</a:t>
            </a:r>
            <a:r>
              <a:rPr lang="hr-HR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31.573.243,80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2016. godinu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323528" y="1628800"/>
            <a:ext cx="8640960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75656" y="1916832"/>
            <a:ext cx="7488832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i="1" dirty="0" smtClean="0">
                <a:solidFill>
                  <a:schemeClr val="tx1"/>
                </a:solidFill>
              </a:rPr>
              <a:t>Europa </a:t>
            </a:r>
            <a:r>
              <a:rPr lang="hr-HR" sz="1400" i="1" dirty="0" err="1" smtClean="0">
                <a:solidFill>
                  <a:schemeClr val="tx1"/>
                </a:solidFill>
              </a:rPr>
              <a:t>Direct</a:t>
            </a:r>
            <a:r>
              <a:rPr lang="hr-HR" sz="1400" i="1" dirty="0" smtClean="0">
                <a:solidFill>
                  <a:schemeClr val="tx1"/>
                </a:solidFill>
              </a:rPr>
              <a:t> Zadar                                                                                                 	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538.141,43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323528" y="2204864"/>
            <a:ext cx="8640960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75656" y="2492896"/>
            <a:ext cx="7488832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i="1" dirty="0" smtClean="0">
                <a:solidFill>
                  <a:schemeClr val="tx1"/>
                </a:solidFill>
              </a:rPr>
              <a:t>Projekt SPARC                                                                                                             	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281.061,22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54" name="Pravokutnik 53"/>
          <p:cNvSpPr/>
          <p:nvPr/>
        </p:nvSpPr>
        <p:spPr>
          <a:xfrm>
            <a:off x="1475656" y="3068960"/>
            <a:ext cx="7488832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i="1" dirty="0" smtClean="0">
                <a:solidFill>
                  <a:schemeClr val="tx1"/>
                </a:solidFill>
              </a:rPr>
              <a:t>Projekt Ag-</a:t>
            </a:r>
            <a:r>
              <a:rPr lang="hr-HR" sz="1400" i="1" dirty="0" err="1" smtClean="0">
                <a:solidFill>
                  <a:schemeClr val="tx1"/>
                </a:solidFill>
              </a:rPr>
              <a:t>ventures</a:t>
            </a:r>
            <a:r>
              <a:rPr lang="hr-HR" sz="14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19.653,09 kn</a:t>
            </a:r>
            <a:endParaRPr lang="hr-HR" sz="1400" b="1" dirty="0">
              <a:solidFill>
                <a:srgbClr val="FF0000"/>
              </a:solidFill>
            </a:endParaRPr>
          </a:p>
        </p:txBody>
      </p:sp>
      <p:sp>
        <p:nvSpPr>
          <p:cNvPr id="57" name="Pravokutnik 56"/>
          <p:cNvSpPr/>
          <p:nvPr/>
        </p:nvSpPr>
        <p:spPr>
          <a:xfrm>
            <a:off x="1475656" y="2780928"/>
            <a:ext cx="7488832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i="1" dirty="0" smtClean="0">
                <a:solidFill>
                  <a:schemeClr val="tx1"/>
                </a:solidFill>
              </a:rPr>
              <a:t>Projekt HEAR ME OUT                              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9.227,38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323528" y="1196752"/>
            <a:ext cx="8640960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1. Uspostava učinkovitog sustava upravljanja potencijalima i resursima			  848.083,12 kn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51520" y="3356992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2. Razvoj konkurentnog poduzetništva, turizma, poljoprivrede i ribarstva		    922.468,06 kn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251520" y="3789040"/>
            <a:ext cx="8712968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2.1. Razvoj konkurentne poljoprivrede, ribarstva i </a:t>
            </a:r>
            <a:r>
              <a:rPr lang="hr-HR" sz="1400" b="1" dirty="0" err="1" smtClean="0">
                <a:solidFill>
                  <a:schemeClr val="tx1"/>
                </a:solidFill>
              </a:rPr>
              <a:t>akvakulture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40770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ECO SEA                                      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584.609,33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51520" y="4365104"/>
            <a:ext cx="8712968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2.2. Razvoj ruralnih područja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465313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Centar kompetencija  za preradu ribe i voća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30.887,95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4941168"/>
            <a:ext cx="8712968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2.3. Uvođenje znanja, novih tehnologija i inovacija u gospodarstvo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522920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I-CIA </a:t>
            </a:r>
            <a:r>
              <a:rPr lang="hr-HR" sz="1400" dirty="0" err="1" smtClean="0">
                <a:solidFill>
                  <a:schemeClr val="tx1"/>
                </a:solidFill>
              </a:rPr>
              <a:t>of</a:t>
            </a:r>
            <a:r>
              <a:rPr lang="hr-HR" sz="1400" dirty="0" smtClean="0">
                <a:solidFill>
                  <a:schemeClr val="tx1"/>
                </a:solidFill>
              </a:rPr>
              <a:t> SME                                 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47.667,02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251520" y="5517232"/>
            <a:ext cx="8712968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2.4. Uvođenja znanja, novih tehnologija i inovacija u gospodarstvu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580526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BEE PROMOTED                        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259.303,76 kn</a:t>
            </a:r>
            <a:endParaRPr lang="hr-HR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2016.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23528" y="1484784"/>
            <a:ext cx="8640960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3. Prepoznatljivost i očuvanje kulturne i prirodne baštine			                   18.812.630,90</a:t>
            </a:r>
            <a:r>
              <a:rPr lang="hr-HR" sz="1400" dirty="0" smtClean="0">
                <a:solidFill>
                  <a:schemeClr val="bg1"/>
                </a:solidFill>
              </a:rPr>
              <a:t> </a:t>
            </a:r>
            <a:r>
              <a:rPr lang="hr-HR" sz="1400" b="1" dirty="0" smtClean="0">
                <a:solidFill>
                  <a:schemeClr val="bg1"/>
                </a:solidFill>
              </a:rPr>
              <a:t>kn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13285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HERA 					               </a:t>
            </a:r>
            <a:r>
              <a:rPr lang="hr-HR" sz="1400" b="1" dirty="0" smtClean="0">
                <a:solidFill>
                  <a:schemeClr val="tx1"/>
                </a:solidFill>
              </a:rPr>
              <a:t>18.812.630,90</a:t>
            </a:r>
            <a:r>
              <a:rPr lang="hr-HR" sz="1400" dirty="0" smtClean="0">
                <a:solidFill>
                  <a:schemeClr val="tx1"/>
                </a:solidFill>
              </a:rPr>
              <a:t> </a:t>
            </a:r>
            <a:r>
              <a:rPr lang="hr-HR" sz="1400" b="1" dirty="0" smtClean="0">
                <a:solidFill>
                  <a:schemeClr val="tx1"/>
                </a:solidFill>
              </a:rPr>
              <a:t>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323528" y="1844824"/>
            <a:ext cx="8640960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3.1. Očuvanje, zaštita i održiva uporaba prirodne i kulturne baštine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23528" y="2420888"/>
            <a:ext cx="8640960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4. Unapređenje zaštite okoliša i kvalitete života			                   10.990.061,72 kn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23528" y="2780928"/>
            <a:ext cx="8640960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Prioritet 4.2. Razvoj društvene, zdravstvene i socijalne infrastrukture i usluga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403648" y="306896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Foster </a:t>
            </a:r>
            <a:r>
              <a:rPr lang="hr-HR" sz="1400" dirty="0" err="1" smtClean="0">
                <a:solidFill>
                  <a:schemeClr val="tx1"/>
                </a:solidFill>
              </a:rPr>
              <a:t>Children</a:t>
            </a:r>
            <a:r>
              <a:rPr lang="hr-HR" sz="1400" dirty="0" smtClean="0">
                <a:solidFill>
                  <a:schemeClr val="tx1"/>
                </a:solidFill>
              </a:rPr>
              <a:t> </a:t>
            </a:r>
            <a:r>
              <a:rPr lang="hr-HR" sz="1400" dirty="0" err="1" smtClean="0">
                <a:solidFill>
                  <a:schemeClr val="tx1"/>
                </a:solidFill>
              </a:rPr>
              <a:t>rights</a:t>
            </a:r>
            <a:r>
              <a:rPr lang="hr-HR" sz="14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89.600,12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err="1" smtClean="0">
                <a:solidFill>
                  <a:schemeClr val="tx1"/>
                </a:solidFill>
              </a:rPr>
              <a:t>Inkluzija</a:t>
            </a:r>
            <a:r>
              <a:rPr lang="hr-HR" sz="1400" dirty="0" smtClean="0">
                <a:solidFill>
                  <a:schemeClr val="tx1"/>
                </a:solidFill>
              </a:rPr>
              <a:t> korak bliže društvu bez prepreka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2.867.310,78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03648" y="363817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Upravljajmo budućnosti-SŠ kneza Branimira Benkovac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1.933.102,69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43651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E-mobile SŠ Vice Vlatkovića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1.279.398,90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465313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Radio-osnova medijske pismenosti Prirodoslovno-grafička                          	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1.074.824,28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494116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HOLISTIC                                                                                                    	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2.723.870,32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521970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Projekt </a:t>
            </a:r>
            <a:r>
              <a:rPr lang="hr-HR" sz="1400" dirty="0" err="1" smtClean="0">
                <a:solidFill>
                  <a:schemeClr val="tx1"/>
                </a:solidFill>
              </a:rPr>
              <a:t>Step</a:t>
            </a:r>
            <a:r>
              <a:rPr lang="hr-HR" sz="1400" dirty="0" smtClean="0">
                <a:solidFill>
                  <a:schemeClr val="tx1"/>
                </a:solidFill>
              </a:rPr>
              <a:t> </a:t>
            </a:r>
            <a:r>
              <a:rPr lang="hr-HR" sz="1400" dirty="0" err="1" smtClean="0">
                <a:solidFill>
                  <a:schemeClr val="tx1"/>
                </a:solidFill>
              </a:rPr>
              <a:t>Forward</a:t>
            </a:r>
            <a:r>
              <a:rPr lang="hr-HR" sz="14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139.191,37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3933056"/>
            <a:ext cx="7560840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dirty="0" smtClean="0">
                <a:solidFill>
                  <a:schemeClr val="tx1"/>
                </a:solidFill>
              </a:rPr>
              <a:t>Primjena inovativnih metoda podučavanja i komunikacije </a:t>
            </a:r>
          </a:p>
          <a:p>
            <a:r>
              <a:rPr lang="hr-HR" sz="1400" dirty="0" smtClean="0">
                <a:solidFill>
                  <a:schemeClr val="tx1"/>
                </a:solidFill>
              </a:rPr>
              <a:t>sukladno smjernicama ruralnog razvoja-PPVŠ			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882.763,26 kn</a:t>
            </a:r>
            <a:endParaRPr lang="hr-HR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6127617"/>
              </p:ext>
            </p:extLst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179512" y="620688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latin typeface="+mj-lt"/>
              </a:rPr>
              <a:t>Prikaz </a:t>
            </a:r>
            <a:r>
              <a:rPr lang="hr-HR" sz="1600" b="1" dirty="0" smtClean="0">
                <a:latin typeface="+mj-lt"/>
              </a:rPr>
              <a:t>udjela pojedinih ciljeva u Razvojnim </a:t>
            </a:r>
            <a:r>
              <a:rPr lang="hr-HR" sz="1600" b="1" dirty="0" smtClean="0">
                <a:latin typeface="+mj-lt"/>
              </a:rPr>
              <a:t>projektima </a:t>
            </a:r>
            <a:r>
              <a:rPr lang="hr-HR" sz="1600" b="1" dirty="0" smtClean="0">
                <a:latin typeface="+mj-lt"/>
              </a:rPr>
              <a:t>za 2016. godinu</a:t>
            </a:r>
            <a:endParaRPr lang="hr-HR" sz="16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0" y="980728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Projekti </a:t>
            </a:r>
            <a:r>
              <a:rPr lang="hr-HR" sz="1600" b="1" dirty="0" smtClean="0"/>
              <a:t>financirani od međunarodnih organizacija, institucija i tijela EU i iz državnog proračuna temeljem prijenosa EU sredstava</a:t>
            </a:r>
            <a:endParaRPr lang="hr-HR" sz="1600" b="1" dirty="0"/>
          </a:p>
        </p:txBody>
      </p:sp>
      <p:graphicFrame>
        <p:nvGraphicFramePr>
          <p:cNvPr id="12" name="Tablica 11"/>
          <p:cNvGraphicFramePr>
            <a:graphicFrameLocks noGrp="1"/>
          </p:cNvGraphicFramePr>
          <p:nvPr/>
        </p:nvGraphicFramePr>
        <p:xfrm>
          <a:off x="1763688" y="1556792"/>
          <a:ext cx="5622280" cy="4305554"/>
        </p:xfrm>
        <a:graphic>
          <a:graphicData uri="http://schemas.openxmlformats.org/drawingml/2006/table">
            <a:tbl>
              <a:tblPr/>
              <a:tblGrid>
                <a:gridCol w="524043"/>
                <a:gridCol w="2993375"/>
                <a:gridCol w="1052431"/>
                <a:gridCol w="1052431"/>
              </a:tblGrid>
              <a:tr h="350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Times New Roman"/>
                          <a:ea typeface="Times New Roman"/>
                        </a:rPr>
                        <a:t>R.B</a:t>
                      </a: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</a:rPr>
                        <a:t>NAZIV PROJEKTA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</a:rPr>
                        <a:t>PLAN 2016.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</a:rPr>
                        <a:t>IZVRŠENJE         2016.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B transparent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5.190,45 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Eco </a:t>
                      </a:r>
                      <a:r>
                        <a:rPr lang="hr-HR" sz="1200" dirty="0" err="1">
                          <a:latin typeface="Times New Roman"/>
                          <a:ea typeface="Times New Roman"/>
                        </a:rPr>
                        <a:t>sea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210.011,14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Hera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17.662.389,61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16.130.524,74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Citek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364.773,29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364.773,29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Zadra nova - projekti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1.123.549,39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1.118.885,59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I – Cia </a:t>
                      </a:r>
                      <a:r>
                        <a:rPr lang="hr-HR" sz="1200" dirty="0" err="1">
                          <a:latin typeface="Times New Roman"/>
                          <a:ea typeface="Times New Roman"/>
                        </a:rPr>
                        <a:t>of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dirty="0" err="1">
                          <a:latin typeface="Times New Roman"/>
                          <a:ea typeface="Times New Roman"/>
                        </a:rPr>
                        <a:t>sme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15.440,29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15.440,29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iScope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84.500,00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34.351,43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Hives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172.098,75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156.418,75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Hazadr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355.000,00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65.309,92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10.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latin typeface="Times New Roman"/>
                          <a:ea typeface="Times New Roman"/>
                        </a:rPr>
                        <a:t>Blue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dirty="0" err="1">
                          <a:latin typeface="Times New Roman"/>
                          <a:ea typeface="Times New Roman"/>
                        </a:rPr>
                        <a:t>Skills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149.000,00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149.748,66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Cowork net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438.102,96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441.484,29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Gaging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588.289,83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586.877,59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Zeleni otoci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162.657,39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  162.657,39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Bee Promoted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119.300,00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142.335,89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Europa Direct Zadar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146.833,39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150.251,40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Reach out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125.300,00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182.692,36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17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Kompetentni dionici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 29.641,46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34.972,68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Step Forward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83.505,09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78.023,81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19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Hear me out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193.722,97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193.722,93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Holistic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559.538,00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516.097,33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Projekti financirani od međunarodnih organizacija, institucija i tijela EU i iz državnog proračuna temeljem prijenosa EU sredstava</a:t>
            </a:r>
            <a:endParaRPr lang="hr-HR" sz="1600" b="1" dirty="0"/>
          </a:p>
        </p:txBody>
      </p:sp>
      <p:graphicFrame>
        <p:nvGraphicFramePr>
          <p:cNvPr id="12" name="Tablica 11"/>
          <p:cNvGraphicFramePr>
            <a:graphicFrameLocks noGrp="1"/>
          </p:cNvGraphicFramePr>
          <p:nvPr/>
        </p:nvGraphicFramePr>
        <p:xfrm>
          <a:off x="1835696" y="1628800"/>
          <a:ext cx="5430334" cy="3914140"/>
        </p:xfrm>
        <a:graphic>
          <a:graphicData uri="http://schemas.openxmlformats.org/drawingml/2006/table">
            <a:tbl>
              <a:tblPr/>
              <a:tblGrid>
                <a:gridCol w="506152"/>
                <a:gridCol w="2891180"/>
                <a:gridCol w="1016501"/>
                <a:gridCol w="1016501"/>
              </a:tblGrid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21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Kneževa palača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 53.550,00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28.560,00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22.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CGO Biljane Donje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243.377,93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243.377,93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23.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Upravljajmo budućnosti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1.971.092,89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1.834.261,88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24.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Primjena </a:t>
                      </a:r>
                      <a:r>
                        <a:rPr lang="hr-HR" sz="1200" dirty="0" err="1">
                          <a:latin typeface="Times New Roman"/>
                          <a:ea typeface="Times New Roman"/>
                        </a:rPr>
                        <a:t>inov.metoda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 podučavanja inovacije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904.810,26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882.763,26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25.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E mobile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1.283.531,88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1.279.398,90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26.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Radio osnova medijske pismenosti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1.154.329,19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1.076.087,79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Erasmus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111.977,00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111.976,56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28.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Erasmus+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105.059,80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76.476,10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29.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latin typeface="Times New Roman"/>
                          <a:ea typeface="Times New Roman"/>
                        </a:rPr>
                        <a:t>Inkluzija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 društvo bez prepreka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2.448.945,17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1.999.346,62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30.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Pomoćnici u nastavi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65.313,44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65.096,98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31.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Listen stories GJB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   158.502,87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86.883,98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32.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Erasmus + ključna akt. 1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1.123.140,00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552.676,32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33.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Erasmus + Medicinska škola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60.679,52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17.771,98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34.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Tesla je znao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  1.852.000,00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856.803,89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35.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Prip. lepeze za mlade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158.300,00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41.285,84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36.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Erasmus + OŠ Nin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47.000,00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37.587,73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My Europe SŠ Biograd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60.555,00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32.890,00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38.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Healthy future HTU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188.000,00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15.707,55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smtClean="0">
                          <a:latin typeface="Times New Roman"/>
                          <a:ea typeface="Times New Roman"/>
                        </a:rPr>
                        <a:t>39.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Učinkovito 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upravljanje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7.390,50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UKUPNO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</a:rPr>
                        <a:t>34.573.818,51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29.776.102,60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687132"/>
              </p:ext>
            </p:extLst>
          </p:nvPr>
        </p:nvGraphicFramePr>
        <p:xfrm>
          <a:off x="1619672" y="2348880"/>
          <a:ext cx="60486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572000" y="4077072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572000" y="494116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572000" y="5013176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619672" y="1556792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Godišnji izvještaj o izvršenju proračuna                  </a:t>
            </a:r>
          </a:p>
          <a:p>
            <a:pPr algn="ctr"/>
            <a:r>
              <a:rPr lang="hr-HR" b="1" dirty="0" smtClean="0"/>
              <a:t> Zadarske županije za 2016. godinu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2016.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2016.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227687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2016.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0500489"/>
              </p:ext>
            </p:extLst>
          </p:nvPr>
        </p:nvGraphicFramePr>
        <p:xfrm>
          <a:off x="179512" y="2780930"/>
          <a:ext cx="4104458" cy="304682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88232"/>
                <a:gridCol w="792088"/>
                <a:gridCol w="792088"/>
                <a:gridCol w="432050"/>
              </a:tblGrid>
              <a:tr h="26720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805.876.441,52  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729.695.182,11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90,55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66.530.000,00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66.238.744,21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99,56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160.822.327,72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117.710.484,49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11.214.465,69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10.891.862,89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97,12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69.468.601,55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70.588.213,91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                </a:t>
                      </a:r>
                    </a:p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USLUGA,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60.603.072,00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56.952.426,78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93,98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</a:p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TEMELJEM UGOVOR. OBVEZA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436.587.974,56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406.733.198,64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650.000,00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580.251,19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89,26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7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1.017.261,54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1.028.299,28</a:t>
                      </a:r>
                      <a:endParaRPr lang="en-US" sz="7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101,08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3.185.376,78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99,54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VLASTITI IZVORI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14.556.296,94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18.285.598,97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125,62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824.650.000,00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752.194.357,14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91,21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4103180"/>
              </p:ext>
            </p:extLst>
          </p:nvPr>
        </p:nvGraphicFramePr>
        <p:xfrm>
          <a:off x="4283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2016. godinu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8024134"/>
              </p:ext>
            </p:extLst>
          </p:nvPr>
        </p:nvGraphicFramePr>
        <p:xfrm>
          <a:off x="179512" y="2708920"/>
          <a:ext cx="4143404" cy="215225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6949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978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723.391.333,19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685.059.305,07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94,70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33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ZAPOSLENE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348.840.494,30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344.766.030,53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98,83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50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MATERIJALNI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318.618.919,39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287.568.688,02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90,25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50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FINANCIJSKI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1.442.702,53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1.290.833,41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89,47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50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SUBVENCIJE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2.582.064,53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2.567.885,97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99,45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42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POMOĆI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DANE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 INOZ. I UNUTAR OPĆEG PRORAČ.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12.980.191,13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11.953.844,03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92,09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81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NAKNADE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GRAĐANIMA I KUĆANSTVIMA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endParaRPr lang="hr-HR" sz="700" b="0" i="0" u="none" strike="noStrike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PRORAČUNA</a:t>
                      </a:r>
                      <a:endParaRPr lang="hr-HR" sz="7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14.602.988,00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14.286.417,31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97,83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50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24.323.973,31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22.625.605,80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93,02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889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NEFINAN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99.500.613,25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49.998.024,06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50,24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1504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PROIZ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VEDENE 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190.000,00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68.321,00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36,11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afikon 13"/>
          <p:cNvGraphicFramePr/>
          <p:nvPr/>
        </p:nvGraphicFramePr>
        <p:xfrm>
          <a:off x="4427984" y="2204864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2016.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504" y="2420888"/>
            <a:ext cx="4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2016.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5856358"/>
              </p:ext>
            </p:extLst>
          </p:nvPr>
        </p:nvGraphicFramePr>
        <p:xfrm>
          <a:off x="4283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1753698"/>
              </p:ext>
            </p:extLst>
          </p:nvPr>
        </p:nvGraphicFramePr>
        <p:xfrm>
          <a:off x="177802" y="5497333"/>
          <a:ext cx="4143404" cy="22606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260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9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824.650.000,00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736.802.137,69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99,82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810010"/>
              </p:ext>
            </p:extLst>
          </p:nvPr>
        </p:nvGraphicFramePr>
        <p:xfrm>
          <a:off x="174260" y="5286956"/>
          <a:ext cx="4143404" cy="21602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IZDACI 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FIN. 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IMOVINU I OTPLATU ZAJMOVA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1.758.053,56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1.754.808,56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99,82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8022685"/>
              </p:ext>
            </p:extLst>
          </p:nvPr>
        </p:nvGraphicFramePr>
        <p:xfrm>
          <a:off x="179065" y="5042246"/>
          <a:ext cx="4143404" cy="2581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58164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DODATNA ULAGANJA </a:t>
                      </a:r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pl-PL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NEFIN.</a:t>
                      </a:r>
                    </a:p>
                    <a:p>
                      <a:pPr algn="l" rtl="0" fontAlgn="t"/>
                      <a:r>
                        <a:rPr lang="pl-PL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IMOVINU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16.996.243,86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14.224.568,79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83,69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5327743"/>
              </p:ext>
            </p:extLst>
          </p:nvPr>
        </p:nvGraphicFramePr>
        <p:xfrm>
          <a:off x="174260" y="4880076"/>
          <a:ext cx="4143404" cy="1738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173884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PROIZ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V.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DUG.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82.314.369,39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35.694.834,27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43,36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404863"/>
          </a:xfr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dirty="0" smtClean="0">
                <a:solidFill>
                  <a:schemeClr val="bg1"/>
                </a:solidFill>
              </a:rPr>
              <a:t>Osnovne škole osim onih na području grada Zadra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Sve srednje škole i Đački dom Zadar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Sve ustanove u zdravstvu i Dom za stare i nemoćne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Kazalište lutaka, Narodni muzej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Zavod za prostorno uređenje, JU Natura jadera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ZADRA, AGRRA, INOVACIJA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70078993"/>
              </p:ext>
            </p:extLst>
          </p:nvPr>
        </p:nvGraphicFramePr>
        <p:xfrm>
          <a:off x="179513" y="1844824"/>
          <a:ext cx="4824535" cy="46130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PRIHODA I PRIMITAKA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Godišnji izvještaj o izvršenju proračuna Zadarske županije za 2016.g.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375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61  PRIHODI</a:t>
                      </a:r>
                      <a:r>
                        <a:rPr lang="hr-HR" sz="900" baseline="0" dirty="0" smtClean="0"/>
                        <a:t> OD POREZA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66.238.744,21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66.238.744,21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63  POMOĆI</a:t>
                      </a:r>
                      <a:r>
                        <a:rPr lang="hr-HR" sz="900" baseline="0" dirty="0" smtClean="0"/>
                        <a:t> IZ INOZEMSTVA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93.027.644,07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24.682.840,42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117.710.484,49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64  PRIHODI OD IMOVINE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/>
                        <a:t>10.521.728,23</a:t>
                      </a:r>
                      <a:endParaRPr lang="hr-HR" sz="9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370.134,66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10.891.862,89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65  PRIHODI OD UPRAVNIH</a:t>
                      </a:r>
                      <a:r>
                        <a:rPr lang="hr-HR" sz="900" baseline="0" dirty="0" smtClean="0"/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ADMIN. PRISTOJBI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10.721.340,65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59.836.956,89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70.588.213,91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66  PRIHODI OD PRODAJE  PROIZV.</a:t>
                      </a:r>
                      <a:r>
                        <a:rPr lang="hr-HR" sz="900" baseline="0" dirty="0" smtClean="0"/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I ROBE, USLUGA I DONACIJA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/>
                        <a:t>56.952.426,78</a:t>
                      </a:r>
                      <a:endParaRPr lang="hr-HR" sz="9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56.952.426,78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67  PRIHODI IZ NADL. PRORAČUNA </a:t>
                      </a:r>
                      <a:r>
                        <a:rPr lang="hr-HR" sz="900" dirty="0" smtClean="0"/>
                        <a:t>I OD</a:t>
                      </a: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HZZO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406.733.198,64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406.733.198,64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68  KAZNE, UPRAVNE</a:t>
                      </a:r>
                      <a:r>
                        <a:rPr lang="hr-HR" sz="900" baseline="0" dirty="0" smtClean="0"/>
                        <a:t> MJERE I OSTALI PRIHODI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148.439,77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431.811,42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580.251,19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PROIZVEDENE</a:t>
                      </a:r>
                      <a:r>
                        <a:rPr lang="hr-HR" sz="900" baseline="0" dirty="0" smtClean="0"/>
                        <a:t> DUG.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800.775,34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227.453,74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1.028.229,28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81  PRIMLJENI POVRATI GLAVNICA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DANIH ZAJMOVA I DEPOZITA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3.185.376,78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3.185.376,78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84  PRIMICI OD ZADUŽIVANJA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 PRETHODNE GODINE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4.797.319,74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13.488.279,23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18.285.598,97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SVEUKUPNO RASPOLOŽIVA SREDSTVA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189.471.285,36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562.723.101,78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752.194.357,14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42549233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2016.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5703184"/>
              </p:ext>
            </p:extLst>
          </p:nvPr>
        </p:nvGraphicFramePr>
        <p:xfrm>
          <a:off x="179513" y="1844824"/>
          <a:ext cx="4824535" cy="3825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RASHODA I IZDATAKA</a:t>
                      </a:r>
                      <a:endParaRPr lang="hr-HR" sz="11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Godišnji izvještaj o izvršenju proračuna Zadarske županije za 2016.g.</a:t>
                      </a:r>
                      <a:endParaRPr lang="hr-HR" sz="12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2297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31 RASHODI ZA ZAPOSLENE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32.227.728,87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312.538.301,66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344.766.030,53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32 MATERIJALNI RASHODI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73.152.514,83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214.416.173,19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smtClean="0">
                          <a:solidFill>
                            <a:schemeClr val="tx1"/>
                          </a:solidFill>
                        </a:rPr>
                        <a:t>287.568.688,02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34 FINANCIJSKI RASHODI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807.209,38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483.624,03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1.290.833,41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35 SUBVENCIJE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2.567.885,97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2.567.885,97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UNUTAR OPĆEG PRORAČUNA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11.953.844,03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11.953.844,03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37 NAKNADE</a:t>
                      </a:r>
                      <a:r>
                        <a:rPr lang="hr-HR" sz="900" baseline="0" dirty="0" smtClean="0"/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KUĆANSTVIMA IZ PRORAČUNA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14.062.827,31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223.590,00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14.286.417,31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38 OSTALI RASHODI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20.998.526,24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1.627.079,56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22.625.605,80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NEPROIZVEDENE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27.500,00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41.121,00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68.621,00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42 RASHODI ZA NABAVU PROIZVEDENE DUGOTRAJNE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20.401.041,84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15.293.792,43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35.694.834,27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45 RASHODI ZA DODATNA ULAGANJA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NA NEFINANCIJSKU IMOVINU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8.843.626,45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5.380.942,34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14.224.568,79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17890590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2016.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362295"/>
              </p:ext>
            </p:extLst>
          </p:nvPr>
        </p:nvGraphicFramePr>
        <p:xfrm>
          <a:off x="179509" y="5949280"/>
          <a:ext cx="4824535" cy="360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186.450.758,58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550.351.379,21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736.802.137,69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2044841"/>
              </p:ext>
            </p:extLst>
          </p:nvPr>
        </p:nvGraphicFramePr>
        <p:xfrm>
          <a:off x="179511" y="5650382"/>
          <a:ext cx="4824535" cy="3709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090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5 IZDACI  ZA FINANCIJSKU</a:t>
                      </a: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OTPLATU ZAJMOVA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1.408.053,56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346.755,00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1.754.808,56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7315680"/>
              </p:ext>
            </p:extLst>
          </p:nvPr>
        </p:nvGraphicFramePr>
        <p:xfrm>
          <a:off x="215041" y="1683156"/>
          <a:ext cx="4176463" cy="3258011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16960"/>
                <a:gridCol w="1331687"/>
                <a:gridCol w="1039584"/>
                <a:gridCol w="941175"/>
                <a:gridCol w="647057"/>
              </a:tblGrid>
              <a:tr h="402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u="none" strike="noStrik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7461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1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2.265.600,00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2.053.672,69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786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2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 </a:t>
                      </a:r>
                      <a:r>
                        <a:rPr lang="pt-BR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financije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22.357.957,92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21.744.478,46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71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3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Društvene djelatnosti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120.963.138,86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110.946.556,12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702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4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 </a:t>
                      </a:r>
                      <a:r>
                        <a:rPr lang="sv-SE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socijalnu skrb 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612.252.673,02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540.974.441,76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71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5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</a:t>
                      </a:r>
                      <a:r>
                        <a:rPr lang="vi-VN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 </a:t>
                      </a:r>
                      <a:endParaRPr lang="vi-VN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7.868.686,84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7.158.614,86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786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/>
                        <a:t>  6.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6.160.051,62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5.805.276,42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36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7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7.192.842,48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7.147.379,41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52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8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</a:t>
                      </a:r>
                      <a:r>
                        <a:rPr lang="pt-BR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turizam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6.834.454,95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5.848.910,52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85,58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71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9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Razvoj i europski procesi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30.484.098,02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28.273.169,07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17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</a:t>
                      </a:r>
                      <a:r>
                        <a:rPr lang="en-US" sz="800" u="none" strike="noStrike" dirty="0" smtClean="0"/>
                        <a:t>10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</a:t>
                      </a:r>
                      <a:r>
                        <a:rPr lang="pl-PL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zajednički poslovi 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8.270.496,29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6.849.638,38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82,</a:t>
                      </a:r>
                      <a:r>
                        <a:rPr lang="hr-HR" sz="8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/>
                        <a:t>  </a:t>
                      </a:r>
                      <a:r>
                        <a:rPr lang="en-US" sz="800" b="1" u="none" strike="noStrike" dirty="0" smtClean="0"/>
                        <a:t>UKUPNO </a:t>
                      </a:r>
                      <a:r>
                        <a:rPr lang="en-US" sz="800" b="1" u="none" strike="noStrike" dirty="0"/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824.650.000,00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736.802.137,69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89,35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="" xmlns:p14="http://schemas.microsoft.com/office/powerpoint/2010/main" val="224894887"/>
              </p:ext>
            </p:extLst>
          </p:nvPr>
        </p:nvGraphicFramePr>
        <p:xfrm>
          <a:off x="4606545" y="1674037"/>
          <a:ext cx="4392487" cy="2956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="" xmlns:p14="http://schemas.microsoft.com/office/powerpoint/2010/main" val="1257684499"/>
              </p:ext>
            </p:extLst>
          </p:nvPr>
        </p:nvGraphicFramePr>
        <p:xfrm>
          <a:off x="4644008" y="1946165"/>
          <a:ext cx="4392488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0099681"/>
              </p:ext>
            </p:extLst>
          </p:nvPr>
        </p:nvGraphicFramePr>
        <p:xfrm>
          <a:off x="323528" y="1934143"/>
          <a:ext cx="4032448" cy="3151040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03235"/>
                <a:gridCol w="1514289"/>
                <a:gridCol w="802756"/>
                <a:gridCol w="936104"/>
                <a:gridCol w="576064"/>
              </a:tblGrid>
              <a:tr h="399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noProof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800" b="1" i="0" u="none" strike="noStrike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u="none" strike="noStrike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34747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1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da-DK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 javne </a:t>
                      </a:r>
                      <a:r>
                        <a:rPr lang="da-DK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usluge</a:t>
                      </a:r>
                      <a:endParaRPr lang="da-DK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33.132.054,21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30.804.714,79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8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2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14.930.208,35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14.150.554,98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8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3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</a:t>
                      </a:r>
                      <a:r>
                        <a:rPr lang="pl-PL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 </a:t>
                      </a:r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okoliša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5.060.888,45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4.539.433,69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8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4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        zajednice</a:t>
                      </a:r>
                      <a:endParaRPr lang="vi-VN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50.535.403,66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45.913.282,24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90.85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8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5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589.477.053,68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519.136.317,93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8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/>
                        <a:t>  6.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16.224.452,58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15.460.875,02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8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/>
                        <a:t>  7.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92.514.319,73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84.958.835,21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91,83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23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8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</a:t>
                      </a:r>
                      <a:r>
                        <a:rPr lang="pl-PL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Socijalna </a:t>
                      </a:r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22.775.619,34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21.838.123,83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8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824.650.000,00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736.802.137,69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89,35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12350</TotalTime>
  <Words>1852</Words>
  <Application>Microsoft Office PowerPoint</Application>
  <PresentationFormat>Prikaz na zaslonu (4:3)</PresentationFormat>
  <Paragraphs>661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 REPUBLIKA HRVATSKA ZADARSKA ŽUPANIJA  GODIŠNJI IZVJEŠTAJ O IZVRŠENJU PRORAČUNA ZADARSKE ŽUPANIJE ZA 2016. GODINU - vodič za građane - </vt:lpstr>
      <vt:lpstr>Izvršenje proračuna</vt:lpstr>
      <vt:lpstr>  Odnos planiranih i ostvarenih prihoda  i primitaka za 2016. godinu  </vt:lpstr>
      <vt:lpstr> Odnos planiranih i izvršenih rashoda  i  izdataka za 2016. godinu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 Razvojni projekti u Proračunu Zadarske županije  za 2016. godinu </vt:lpstr>
      <vt:lpstr> Razvojni projekti u Proračunu Zadarske županije  za 2016. godinu </vt:lpstr>
      <vt:lpstr> Razvojni projekti u Proračunu Zadarske županije  za 2016. godinu  </vt:lpstr>
      <vt:lpstr>  </vt:lpstr>
      <vt:lpstr>Projekti financirani od međunarodnih organizacija, institucija i tijela EU i iz državnog proračuna temeljem prijenosa EU sredstava</vt:lpstr>
      <vt:lpstr>Projekti financirani od međunarodnih organizacija, institucija i tijela EU i iz državnog proračuna temeljem prijenosa EU sredstava</vt:lpstr>
      <vt:lpstr>Slajd 16</vt:lpstr>
    </vt:vector>
  </TitlesOfParts>
  <Company>ZADARSKA ŽUPANIJA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Katarina</cp:lastModifiedBy>
  <cp:revision>1042</cp:revision>
  <cp:lastPrinted>2016-09-22T08:00:52Z</cp:lastPrinted>
  <dcterms:created xsi:type="dcterms:W3CDTF">2014-10-06T07:52:48Z</dcterms:created>
  <dcterms:modified xsi:type="dcterms:W3CDTF">2017-03-02T07:36:08Z</dcterms:modified>
</cp:coreProperties>
</file>